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3" r:id="rId9"/>
    <p:sldId id="274" r:id="rId10"/>
    <p:sldId id="264" r:id="rId11"/>
    <p:sldId id="275" r:id="rId12"/>
    <p:sldId id="266" r:id="rId13"/>
    <p:sldId id="270" r:id="rId14"/>
    <p:sldId id="271" r:id="rId15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8" autoAdjust="0"/>
    <p:restoredTop sz="86444" autoAdjust="0"/>
  </p:normalViewPr>
  <p:slideViewPr>
    <p:cSldViewPr snapToGrid="0">
      <p:cViewPr varScale="1">
        <p:scale>
          <a:sx n="100" d="100"/>
          <a:sy n="100" d="100"/>
        </p:scale>
        <p:origin x="9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713B-6378-49C9-A635-BB3C0AAF71AB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F3A72-FBFE-4CE9-8870-3D3629282A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41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6F9BA-0355-4AFA-8E5B-CC4B227C15D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87478-91B7-4C80-8FAB-2CD43DC9BB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35267-A9C8-42A4-A781-51E3AC80947D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94198B0E-7D8F-4D0E-8DED-20778D86EA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560DD-3AF3-41B4-81A5-6D55F8BCBD48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6F99B-BD73-49BC-9018-39A3AFFCB6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17C54-A637-4AE2-9C5B-CEB4CFC0EE35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7AE9E-F223-4CE9-A0FB-BF0D26AFB0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F610A-85C3-4EE2-A033-3C20E0269767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57B6633C-9E1E-49D5-B160-282CF0322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A105A-D713-43CB-8949-7A407B1E8BD2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119DA-3C9F-40D2-A200-75EE342FA5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70E1F-CB25-4F16-BE6A-2264F6B8B179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D9DF6-8CBA-4565-AAE1-2E81F4D8CD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C313A-8DD5-457A-A523-0320F5BD8480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CBC9496C-DBAB-4883-897A-7F5CCCB4E0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1B3A26-31F9-4904-824B-7A080000C63C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058D-2D67-4DFF-B601-8F51116C13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67112-154A-4120-801F-D8135A6FAC84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EDAA1-AEEC-4AEE-8D02-46DF661D9C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01ADA-4397-4433-9552-A4A12AA2DBAB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E9DAE-8D85-48D8-9846-C70FE6A9A1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7329E-B1B3-4E14-A9B5-933DDF6FF4FB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6F70C-8E59-4E5F-AC8A-E7827C71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071AF5A-E6F1-4447-AFC5-2B0E46315885}" type="datetimeFigureOut">
              <a:rPr lang="en-US" smtClean="0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F3E3ACE-5C6E-4848-8B9B-986166C50C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oto@mosreg.ru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559643" y="3062170"/>
            <a:ext cx="3354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     </a:t>
            </a:r>
            <a:r>
              <a:rPr lang="en-US" dirty="0" smtClean="0">
                <a:latin typeface="Calibri" pitchFamily="34" charset="0"/>
              </a:rPr>
              <a:t>urban </a:t>
            </a:r>
            <a:r>
              <a:rPr lang="en-US" dirty="0">
                <a:latin typeface="Calibri" pitchFamily="34" charset="0"/>
              </a:rPr>
              <a:t>district </a:t>
            </a:r>
            <a:r>
              <a:rPr lang="en-US" dirty="0" err="1">
                <a:latin typeface="Calibri" pitchFamily="34" charset="0"/>
              </a:rPr>
              <a:t>Lotoshino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439565" y="2492374"/>
            <a:ext cx="3884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The investment passport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362" y="459154"/>
            <a:ext cx="2260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7446" y="351692"/>
            <a:ext cx="364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The Deputy Head of Administration Of the </a:t>
            </a:r>
            <a:r>
              <a:rPr lang="en-US" sz="1600" dirty="0">
                <a:latin typeface="+mn-lt"/>
              </a:rPr>
              <a:t>urban district </a:t>
            </a:r>
            <a:r>
              <a:rPr lang="en-US" sz="1600" dirty="0" err="1">
                <a:latin typeface="+mn-lt"/>
              </a:rPr>
              <a:t>Lotoshino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  </a:t>
            </a:r>
          </a:p>
          <a:p>
            <a:r>
              <a:rPr lang="ru-RU" sz="1600" dirty="0" smtClean="0">
                <a:latin typeface="+mn-lt"/>
              </a:rPr>
              <a:t>    </a:t>
            </a:r>
            <a:r>
              <a:rPr lang="en-US" sz="1600" dirty="0" smtClean="0">
                <a:latin typeface="+mn-lt"/>
              </a:rPr>
              <a:t>A. E. </a:t>
            </a:r>
            <a:r>
              <a:rPr lang="en-US" sz="1600" dirty="0" err="1" smtClean="0">
                <a:latin typeface="+mn-lt"/>
              </a:rPr>
              <a:t>Shagiev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Promising for investment land, property complexes and free space at existing enterprises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3" descr="E:\Р\Инвестпаспорт\Свободные зу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8892" y="1464040"/>
            <a:ext cx="10316308" cy="51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563810" y="2154237"/>
            <a:ext cx="203613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710110" y="2203939"/>
            <a:ext cx="1178414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50" dirty="0"/>
              <a:t>50:02:0040204:943 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 rot="10800000" flipV="1">
            <a:off x="5134706" y="2247326"/>
            <a:ext cx="1148860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Municipal property</a:t>
            </a:r>
            <a:endParaRPr lang="ru-RU" sz="850" dirty="0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6646983" y="2110153"/>
            <a:ext cx="621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50" dirty="0"/>
              <a:t>94564</a:t>
            </a:r>
            <a:r>
              <a:rPr lang="ru-RU" dirty="0"/>
              <a:t> 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7678615" y="2115161"/>
            <a:ext cx="9026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850" dirty="0"/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8689487" y="2023331"/>
            <a:ext cx="119697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50" dirty="0" smtClean="0"/>
              <a:t>To accommodate the facilities of the entrepreneur-activities</a:t>
            </a:r>
            <a:endParaRPr lang="ru-RU" sz="850" dirty="0"/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9843233" y="2072177"/>
            <a:ext cx="1270244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Moscow region,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smtClean="0"/>
              <a:t>rural settlement </a:t>
            </a:r>
            <a:r>
              <a:rPr lang="en-US" sz="850" dirty="0" err="1" smtClean="0"/>
              <a:t>Osheikinskoe</a:t>
            </a:r>
            <a:r>
              <a:rPr lang="en-US" sz="850" dirty="0" smtClean="0"/>
              <a:t>, the village of </a:t>
            </a:r>
            <a:r>
              <a:rPr lang="en-US" sz="850" dirty="0" err="1" smtClean="0"/>
              <a:t>Ushakovo</a:t>
            </a:r>
            <a:endParaRPr lang="ru-RU" sz="850" dirty="0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 flipV="1">
            <a:off x="1289539" y="2814709"/>
            <a:ext cx="9835662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1540363" y="3024553"/>
            <a:ext cx="2082067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3727939" y="3062044"/>
            <a:ext cx="1184030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50" dirty="0"/>
              <a:t>50:02:0040220:138 </a:t>
            </a:r>
          </a:p>
        </p:txBody>
      </p:sp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5122984" y="2970946"/>
            <a:ext cx="112541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Non-delimited state property</a:t>
            </a:r>
            <a:endParaRPr lang="ru-RU" sz="850" dirty="0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6625247" y="3195638"/>
            <a:ext cx="48923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50" dirty="0"/>
              <a:t>10000</a:t>
            </a:r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7573108" y="3106615"/>
            <a:ext cx="114886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850" dirty="0"/>
          </a:p>
        </p:txBody>
      </p:sp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8853608" y="2930769"/>
            <a:ext cx="958607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for the construction of shopping and entertainment complex</a:t>
            </a:r>
            <a:endParaRPr lang="ru-RU" sz="850" dirty="0"/>
          </a:p>
        </p:txBody>
      </p:sp>
      <p:sp>
        <p:nvSpPr>
          <p:cNvPr id="23569" name="Text Box 18"/>
          <p:cNvSpPr txBox="1">
            <a:spLocks noChangeArrowheads="1"/>
          </p:cNvSpPr>
          <p:nvPr/>
        </p:nvSpPr>
        <p:spPr bwMode="auto">
          <a:xfrm>
            <a:off x="9863748" y="2942492"/>
            <a:ext cx="1156349" cy="61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1" dirty="0" smtClean="0"/>
              <a:t>Moscow region, </a:t>
            </a:r>
            <a:r>
              <a:rPr lang="en-US" sz="851" dirty="0"/>
              <a:t>urban district </a:t>
            </a:r>
            <a:r>
              <a:rPr lang="en-US" sz="851" dirty="0" err="1"/>
              <a:t>Lotoshino</a:t>
            </a:r>
            <a:r>
              <a:rPr lang="en-US" sz="851" dirty="0"/>
              <a:t>,  </a:t>
            </a:r>
            <a:r>
              <a:rPr lang="en-US" sz="851" dirty="0" err="1" smtClean="0"/>
              <a:t>Kirovskiy</a:t>
            </a:r>
            <a:endParaRPr lang="ru-RU" sz="851" dirty="0"/>
          </a:p>
        </p:txBody>
      </p:sp>
      <p:sp>
        <p:nvSpPr>
          <p:cNvPr id="23570" name="Line 19"/>
          <p:cNvSpPr>
            <a:spLocks noChangeShapeType="1"/>
          </p:cNvSpPr>
          <p:nvPr/>
        </p:nvSpPr>
        <p:spPr bwMode="auto">
          <a:xfrm flipV="1">
            <a:off x="1277814" y="3927224"/>
            <a:ext cx="9847386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71" name="Text Box 20"/>
          <p:cNvSpPr txBox="1">
            <a:spLocks noChangeArrowheads="1"/>
          </p:cNvSpPr>
          <p:nvPr/>
        </p:nvSpPr>
        <p:spPr bwMode="auto">
          <a:xfrm>
            <a:off x="1661868" y="4112099"/>
            <a:ext cx="177501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23572" name="Text Box 21"/>
          <p:cNvSpPr txBox="1">
            <a:spLocks noChangeArrowheads="1"/>
          </p:cNvSpPr>
          <p:nvPr/>
        </p:nvSpPr>
        <p:spPr bwMode="auto">
          <a:xfrm>
            <a:off x="3732579" y="4128843"/>
            <a:ext cx="1192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50" dirty="0" smtClean="0"/>
              <a:t>50:02:0010410:129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573" name="Text Box 22"/>
          <p:cNvSpPr txBox="1">
            <a:spLocks noChangeArrowheads="1"/>
          </p:cNvSpPr>
          <p:nvPr/>
        </p:nvSpPr>
        <p:spPr bwMode="auto">
          <a:xfrm>
            <a:off x="5096362" y="4021014"/>
            <a:ext cx="1152037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Non-delimited state property</a:t>
            </a:r>
            <a:endParaRPr lang="ru-RU" sz="850" dirty="0"/>
          </a:p>
        </p:txBody>
      </p:sp>
      <p:sp>
        <p:nvSpPr>
          <p:cNvPr id="23574" name="Text Box 23"/>
          <p:cNvSpPr txBox="1">
            <a:spLocks noChangeArrowheads="1"/>
          </p:cNvSpPr>
          <p:nvPr/>
        </p:nvSpPr>
        <p:spPr bwMode="auto">
          <a:xfrm>
            <a:off x="6670430" y="4149969"/>
            <a:ext cx="621323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50" dirty="0" smtClean="0"/>
              <a:t>7640 </a:t>
            </a:r>
            <a:endParaRPr lang="ru-RU" sz="850" dirty="0"/>
          </a:p>
        </p:txBody>
      </p:sp>
      <p:sp>
        <p:nvSpPr>
          <p:cNvPr id="23575" name="Text Box 24"/>
          <p:cNvSpPr txBox="1">
            <a:spLocks noChangeArrowheads="1"/>
          </p:cNvSpPr>
          <p:nvPr/>
        </p:nvSpPr>
        <p:spPr bwMode="auto">
          <a:xfrm>
            <a:off x="7726241" y="4084638"/>
            <a:ext cx="83443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850" dirty="0"/>
          </a:p>
        </p:txBody>
      </p:sp>
      <p:sp>
        <p:nvSpPr>
          <p:cNvPr id="23576" name="Text Box 25"/>
          <p:cNvSpPr txBox="1">
            <a:spLocks noChangeArrowheads="1"/>
          </p:cNvSpPr>
          <p:nvPr/>
        </p:nvSpPr>
        <p:spPr bwMode="auto">
          <a:xfrm>
            <a:off x="8862402" y="4082684"/>
            <a:ext cx="94375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for agricultural production</a:t>
            </a:r>
            <a:endParaRPr lang="ru-RU" sz="850" dirty="0"/>
          </a:p>
        </p:txBody>
      </p:sp>
      <p:sp>
        <p:nvSpPr>
          <p:cNvPr id="23577" name="Text Box 26"/>
          <p:cNvSpPr txBox="1">
            <a:spLocks noChangeArrowheads="1"/>
          </p:cNvSpPr>
          <p:nvPr/>
        </p:nvSpPr>
        <p:spPr bwMode="auto">
          <a:xfrm>
            <a:off x="9851051" y="3950677"/>
            <a:ext cx="135621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Moscow region,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smtClean="0"/>
              <a:t>rural settlement </a:t>
            </a:r>
            <a:r>
              <a:rPr lang="en-US" sz="850" dirty="0" err="1" smtClean="0"/>
              <a:t>Mikulinskoe</a:t>
            </a:r>
            <a:r>
              <a:rPr lang="en-US" sz="850" dirty="0" smtClean="0"/>
              <a:t>,  the village of </a:t>
            </a:r>
            <a:r>
              <a:rPr lang="en-US" sz="850" dirty="0" err="1" smtClean="0"/>
              <a:t>Mogiltsy</a:t>
            </a:r>
            <a:endParaRPr lang="ru-RU" sz="850" dirty="0"/>
          </a:p>
        </p:txBody>
      </p:sp>
      <p:sp>
        <p:nvSpPr>
          <p:cNvPr id="23578" name="Line 27"/>
          <p:cNvSpPr>
            <a:spLocks noChangeShapeType="1"/>
          </p:cNvSpPr>
          <p:nvPr/>
        </p:nvSpPr>
        <p:spPr bwMode="auto">
          <a:xfrm flipH="1">
            <a:off x="1289536" y="4690403"/>
            <a:ext cx="9835664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3579" name="Text Box 28"/>
          <p:cNvSpPr txBox="1">
            <a:spLocks noChangeArrowheads="1"/>
          </p:cNvSpPr>
          <p:nvPr/>
        </p:nvSpPr>
        <p:spPr bwMode="auto">
          <a:xfrm>
            <a:off x="1700578" y="4893530"/>
            <a:ext cx="159441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23580" name="Text Box 29"/>
          <p:cNvSpPr txBox="1">
            <a:spLocks noChangeArrowheads="1"/>
          </p:cNvSpPr>
          <p:nvPr/>
        </p:nvSpPr>
        <p:spPr bwMode="auto">
          <a:xfrm>
            <a:off x="3721832" y="4942378"/>
            <a:ext cx="1159292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50" dirty="0"/>
              <a:t>50:02:0030201:205 </a:t>
            </a:r>
          </a:p>
        </p:txBody>
      </p:sp>
      <p:sp>
        <p:nvSpPr>
          <p:cNvPr id="23581" name="Text Box 30"/>
          <p:cNvSpPr txBox="1">
            <a:spLocks noChangeArrowheads="1"/>
          </p:cNvSpPr>
          <p:nvPr/>
        </p:nvSpPr>
        <p:spPr bwMode="auto">
          <a:xfrm>
            <a:off x="5166703" y="4927723"/>
            <a:ext cx="1079143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50" dirty="0" smtClean="0"/>
              <a:t>Municipal property</a:t>
            </a:r>
            <a:endParaRPr lang="ru-RU" sz="850" dirty="0"/>
          </a:p>
        </p:txBody>
      </p:sp>
      <p:sp>
        <p:nvSpPr>
          <p:cNvPr id="23582" name="Text Box 31"/>
          <p:cNvSpPr txBox="1">
            <a:spLocks noChangeArrowheads="1"/>
          </p:cNvSpPr>
          <p:nvPr/>
        </p:nvSpPr>
        <p:spPr bwMode="auto">
          <a:xfrm>
            <a:off x="6628180" y="4970584"/>
            <a:ext cx="580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850" dirty="0"/>
              <a:t>78700</a:t>
            </a:r>
            <a:r>
              <a:rPr lang="ru-RU" sz="1200" dirty="0"/>
              <a:t> </a:t>
            </a:r>
          </a:p>
        </p:txBody>
      </p:sp>
      <p:sp>
        <p:nvSpPr>
          <p:cNvPr id="23583" name="Text Box 32"/>
          <p:cNvSpPr txBox="1">
            <a:spLocks noChangeArrowheads="1"/>
          </p:cNvSpPr>
          <p:nvPr/>
        </p:nvSpPr>
        <p:spPr bwMode="auto">
          <a:xfrm>
            <a:off x="7703773" y="4987315"/>
            <a:ext cx="79384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850" dirty="0"/>
          </a:p>
        </p:txBody>
      </p:sp>
      <p:sp>
        <p:nvSpPr>
          <p:cNvPr id="23584" name="Text Box 33"/>
          <p:cNvSpPr txBox="1">
            <a:spLocks noChangeArrowheads="1"/>
          </p:cNvSpPr>
          <p:nvPr/>
        </p:nvSpPr>
        <p:spPr bwMode="auto">
          <a:xfrm>
            <a:off x="8839933" y="4788021"/>
            <a:ext cx="1029281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for complex residential development of the residential District in </a:t>
            </a:r>
            <a:r>
              <a:rPr lang="en-US" sz="850" dirty="0" err="1" smtClean="0"/>
              <a:t>Lotoshino</a:t>
            </a:r>
            <a:endParaRPr lang="ru-RU" sz="850" dirty="0"/>
          </a:p>
        </p:txBody>
      </p:sp>
      <p:sp>
        <p:nvSpPr>
          <p:cNvPr id="23585" name="Text Box 34"/>
          <p:cNvSpPr txBox="1">
            <a:spLocks noChangeArrowheads="1"/>
          </p:cNvSpPr>
          <p:nvPr/>
        </p:nvSpPr>
        <p:spPr bwMode="auto">
          <a:xfrm>
            <a:off x="9861799" y="4818183"/>
            <a:ext cx="1286849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Moscow region, </a:t>
            </a:r>
            <a:r>
              <a:rPr lang="en-US" sz="850" dirty="0" err="1" smtClean="0"/>
              <a:t>Lotoshinskiy</a:t>
            </a:r>
            <a:r>
              <a:rPr lang="en-US" sz="850" dirty="0" smtClean="0"/>
              <a:t>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err="1" smtClean="0"/>
              <a:t>nearWest</a:t>
            </a:r>
            <a:r>
              <a:rPr lang="en-US" sz="850" dirty="0" smtClean="0"/>
              <a:t> street, North Central street</a:t>
            </a:r>
            <a:endParaRPr lang="ru-RU" sz="850" dirty="0"/>
          </a:p>
        </p:txBody>
      </p:sp>
      <p:sp>
        <p:nvSpPr>
          <p:cNvPr id="23586" name="Line 35"/>
          <p:cNvSpPr>
            <a:spLocks noChangeShapeType="1"/>
          </p:cNvSpPr>
          <p:nvPr/>
        </p:nvSpPr>
        <p:spPr bwMode="auto">
          <a:xfrm flipV="1">
            <a:off x="1301261" y="5933047"/>
            <a:ext cx="9835662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500553" y="6036604"/>
            <a:ext cx="19836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743713" y="6116488"/>
            <a:ext cx="1128835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50" dirty="0" smtClean="0"/>
              <a:t>50:02:0030102:901</a:t>
            </a:r>
            <a:endParaRPr lang="ru-RU" sz="85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111262" y="6048327"/>
            <a:ext cx="1137138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Municipal property</a:t>
            </a:r>
            <a:endParaRPr lang="ru-RU" sz="85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6691252" y="6139934"/>
            <a:ext cx="489236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50" dirty="0" smtClean="0"/>
              <a:t>20000</a:t>
            </a:r>
            <a:endParaRPr lang="ru-RU" sz="85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596554" y="6003613"/>
            <a:ext cx="99646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85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8768859" y="5968443"/>
            <a:ext cx="113713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for public services</a:t>
            </a:r>
            <a:endParaRPr lang="ru-RU" sz="85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9941170" y="5896709"/>
            <a:ext cx="13129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50" dirty="0" smtClean="0"/>
              <a:t>Moscow region, </a:t>
            </a:r>
            <a:r>
              <a:rPr lang="en-US" sz="850" dirty="0" err="1" smtClean="0"/>
              <a:t>Lotoshino</a:t>
            </a:r>
            <a:r>
              <a:rPr lang="en-US" sz="850" dirty="0" smtClean="0"/>
              <a:t>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smtClean="0"/>
              <a:t>Veterinary street</a:t>
            </a:r>
            <a:endParaRPr lang="ru-RU" sz="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1125415" y="403225"/>
            <a:ext cx="9941169" cy="11858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Promising for investment land, property complexes and free space at existing enterprises</a:t>
            </a:r>
            <a:endParaRPr lang="ru-RU" sz="2400" b="1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4578" name="Picture 3" descr="E:\Р\Инвестпаспорт\Свободные зу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749911" y="1744541"/>
            <a:ext cx="10512425" cy="4541838"/>
          </a:xfrm>
        </p:spPr>
      </p:pic>
      <p:sp>
        <p:nvSpPr>
          <p:cNvPr id="24586" name="Line 12"/>
          <p:cNvSpPr>
            <a:spLocks noChangeShapeType="1"/>
          </p:cNvSpPr>
          <p:nvPr/>
        </p:nvSpPr>
        <p:spPr bwMode="auto">
          <a:xfrm flipV="1">
            <a:off x="1055077" y="3270735"/>
            <a:ext cx="10175631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Text Box 16"/>
          <p:cNvSpPr txBox="1">
            <a:spLocks noChangeArrowheads="1"/>
          </p:cNvSpPr>
          <p:nvPr/>
        </p:nvSpPr>
        <p:spPr bwMode="auto">
          <a:xfrm rot="10800000" flipV="1">
            <a:off x="5360132" y="3510006"/>
            <a:ext cx="7572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24590" name="Text Box 17"/>
          <p:cNvSpPr txBox="1">
            <a:spLocks noChangeArrowheads="1"/>
          </p:cNvSpPr>
          <p:nvPr/>
        </p:nvSpPr>
        <p:spPr bwMode="auto">
          <a:xfrm rot="10800000" flipV="1">
            <a:off x="6639902" y="3628946"/>
            <a:ext cx="5635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24594" name="Line 21"/>
          <p:cNvSpPr>
            <a:spLocks noChangeShapeType="1"/>
          </p:cNvSpPr>
          <p:nvPr/>
        </p:nvSpPr>
        <p:spPr bwMode="auto">
          <a:xfrm flipV="1">
            <a:off x="1090247" y="4478212"/>
            <a:ext cx="1017563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4596" name="Text Box 23"/>
          <p:cNvSpPr txBox="1">
            <a:spLocks noChangeArrowheads="1"/>
          </p:cNvSpPr>
          <p:nvPr/>
        </p:nvSpPr>
        <p:spPr bwMode="auto">
          <a:xfrm>
            <a:off x="3593855" y="4614374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602" name="Line 29"/>
          <p:cNvSpPr>
            <a:spLocks noChangeShapeType="1"/>
          </p:cNvSpPr>
          <p:nvPr/>
        </p:nvSpPr>
        <p:spPr bwMode="auto">
          <a:xfrm>
            <a:off x="1079500" y="6108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03" name="Line 30"/>
          <p:cNvSpPr>
            <a:spLocks noChangeShapeType="1"/>
          </p:cNvSpPr>
          <p:nvPr/>
        </p:nvSpPr>
        <p:spPr bwMode="auto">
          <a:xfrm flipV="1">
            <a:off x="1043354" y="5527627"/>
            <a:ext cx="10222523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681046" y="2508738"/>
            <a:ext cx="127781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50" dirty="0" smtClean="0"/>
              <a:t>50:02:0040110:221</a:t>
            </a:r>
          </a:p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52646" y="2438401"/>
            <a:ext cx="12778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/>
              <a:t>Non-delimited state property</a:t>
            </a:r>
            <a:endParaRPr lang="ru-RU" sz="850" dirty="0"/>
          </a:p>
        </p:txBody>
      </p:sp>
      <p:sp>
        <p:nvSpPr>
          <p:cNvPr id="32" name="TextBox 31"/>
          <p:cNvSpPr txBox="1"/>
          <p:nvPr/>
        </p:nvSpPr>
        <p:spPr>
          <a:xfrm>
            <a:off x="6658707" y="2485292"/>
            <a:ext cx="537327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" dirty="0" smtClean="0"/>
              <a:t>15000</a:t>
            </a:r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7784124" y="2403232"/>
            <a:ext cx="8547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909538" y="2332892"/>
            <a:ext cx="1003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/>
              <a:t>To accommodate an indoor training ice rink</a:t>
            </a:r>
            <a:endParaRPr lang="ru-RU" sz="850" dirty="0"/>
          </a:p>
        </p:txBody>
      </p:sp>
      <p:sp>
        <p:nvSpPr>
          <p:cNvPr id="35" name="TextBox 34"/>
          <p:cNvSpPr txBox="1"/>
          <p:nvPr/>
        </p:nvSpPr>
        <p:spPr>
          <a:xfrm>
            <a:off x="10105293" y="2297724"/>
            <a:ext cx="1090363" cy="61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1" dirty="0" smtClean="0"/>
              <a:t>Moscow region, </a:t>
            </a:r>
            <a:r>
              <a:rPr lang="en-US" sz="851" dirty="0"/>
              <a:t>urban district </a:t>
            </a:r>
            <a:r>
              <a:rPr lang="en-US" sz="851" dirty="0" err="1"/>
              <a:t>Lotoshino</a:t>
            </a:r>
            <a:r>
              <a:rPr lang="en-US" sz="851" dirty="0"/>
              <a:t>,  </a:t>
            </a:r>
            <a:r>
              <a:rPr lang="en-US" sz="851" dirty="0" err="1" smtClean="0"/>
              <a:t>Kirovskiy</a:t>
            </a:r>
            <a:endParaRPr lang="ru-RU" sz="851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1066800" y="6236677"/>
            <a:ext cx="10245969" cy="4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 rot="10800000" flipV="1">
            <a:off x="1324707" y="2446106"/>
            <a:ext cx="209842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39" name="Прямоугольник 38"/>
          <p:cNvSpPr/>
          <p:nvPr/>
        </p:nvSpPr>
        <p:spPr>
          <a:xfrm rot="10800000" flipV="1">
            <a:off x="1324709" y="3536810"/>
            <a:ext cx="205153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40" name="Прямоугольник 39"/>
          <p:cNvSpPr/>
          <p:nvPr/>
        </p:nvSpPr>
        <p:spPr>
          <a:xfrm rot="10800000" flipV="1">
            <a:off x="3681046" y="3687440"/>
            <a:ext cx="1312983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/>
              <a:t>50:02:0030204:255</a:t>
            </a:r>
            <a:endParaRPr lang="ru-RU" sz="850" dirty="0"/>
          </a:p>
        </p:txBody>
      </p:sp>
      <p:sp>
        <p:nvSpPr>
          <p:cNvPr id="41" name="Прямоугольник 40"/>
          <p:cNvSpPr/>
          <p:nvPr/>
        </p:nvSpPr>
        <p:spPr>
          <a:xfrm rot="10800000" flipV="1">
            <a:off x="6529752" y="3669122"/>
            <a:ext cx="750277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/>
              <a:t>27900</a:t>
            </a:r>
            <a:endParaRPr lang="ru-RU" sz="85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7713784" y="3493476"/>
            <a:ext cx="105507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9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8862647" y="3458307"/>
            <a:ext cx="1148862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For the construction of the clothing market</a:t>
            </a:r>
            <a:endParaRPr lang="ru-RU" sz="85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0105292" y="3399693"/>
            <a:ext cx="107852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Moscow region,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err="1" smtClean="0"/>
              <a:t>Lotoshino</a:t>
            </a:r>
            <a:r>
              <a:rPr lang="en-US" sz="850" dirty="0" smtClean="0"/>
              <a:t>, </a:t>
            </a:r>
            <a:r>
              <a:rPr lang="en-US" sz="850" dirty="0" err="1" smtClean="0"/>
              <a:t>Ramenskoye</a:t>
            </a:r>
            <a:r>
              <a:rPr lang="en-US" sz="850" dirty="0" smtClean="0"/>
              <a:t> highway</a:t>
            </a:r>
            <a:endParaRPr lang="ru-RU" sz="85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076092" y="3458307"/>
            <a:ext cx="124264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Non-delimited state property</a:t>
            </a:r>
            <a:endParaRPr lang="ru-RU" sz="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89539" y="4729718"/>
            <a:ext cx="215704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69323" y="4818185"/>
            <a:ext cx="1336431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/>
              <a:t>50:02:0030204:797</a:t>
            </a:r>
            <a:endParaRPr lang="ru-RU" sz="85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052645" y="4654063"/>
            <a:ext cx="128953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Non-delimited state property</a:t>
            </a:r>
            <a:endParaRPr lang="ru-RU" sz="8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679528" y="4815441"/>
            <a:ext cx="537327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/>
              <a:t>10000</a:t>
            </a:r>
            <a:endParaRPr lang="ru-RU" sz="85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781647" y="4674549"/>
            <a:ext cx="8420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lands of settlements</a:t>
            </a:r>
            <a:endParaRPr lang="ru-RU" sz="9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27477" y="4686272"/>
            <a:ext cx="113633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automobile transport</a:t>
            </a:r>
            <a:endParaRPr lang="ru-RU" sz="85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9964616" y="4641559"/>
            <a:ext cx="13129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Moscow region,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err="1" smtClean="0"/>
              <a:t>Lotoshino</a:t>
            </a:r>
            <a:r>
              <a:rPr lang="en-US" sz="850" dirty="0" smtClean="0"/>
              <a:t>, </a:t>
            </a:r>
            <a:r>
              <a:rPr lang="en-US" sz="850" dirty="0" err="1" smtClean="0"/>
              <a:t>Ramenskoye</a:t>
            </a:r>
            <a:r>
              <a:rPr lang="en-US" sz="850" dirty="0" smtClean="0"/>
              <a:t> highway</a:t>
            </a:r>
            <a:endParaRPr lang="ru-RU" sz="85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324708" y="5673189"/>
            <a:ext cx="211015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Administration Of The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endParaRPr lang="ru-RU" sz="85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872665" y="5776519"/>
            <a:ext cx="1007007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50" dirty="0" smtClean="0"/>
              <a:t>50:02:0040408:1</a:t>
            </a:r>
            <a:endParaRPr lang="ru-RU" sz="85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5111262" y="5665821"/>
            <a:ext cx="118403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Non-delimited state property</a:t>
            </a:r>
            <a:endParaRPr lang="ru-RU" sz="85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679527" y="5753073"/>
            <a:ext cx="550151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50" dirty="0" smtClean="0"/>
              <a:t>366000</a:t>
            </a:r>
            <a:endParaRPr lang="ru-RU" sz="85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535314" y="5545015"/>
            <a:ext cx="1292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The land of industry, energy, transport, communications, broadcasting. Etc.</a:t>
            </a:r>
            <a:endParaRPr lang="ru-RU" sz="85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8791107" y="5506886"/>
            <a:ext cx="1279018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For the construction of cottages, sports and recreation facilities</a:t>
            </a:r>
            <a:endParaRPr lang="ru-RU" sz="85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10011508" y="5626297"/>
            <a:ext cx="1312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50" dirty="0" smtClean="0"/>
              <a:t>Moscow region, </a:t>
            </a:r>
            <a:r>
              <a:rPr lang="en-US" sz="850" dirty="0"/>
              <a:t>urban district </a:t>
            </a:r>
            <a:r>
              <a:rPr lang="en-US" sz="850" dirty="0" err="1"/>
              <a:t>Lotoshino</a:t>
            </a:r>
            <a:r>
              <a:rPr lang="en-US" sz="850" dirty="0"/>
              <a:t>, </a:t>
            </a:r>
            <a:r>
              <a:rPr lang="en-US" sz="850" dirty="0" smtClean="0"/>
              <a:t>About South of the village </a:t>
            </a:r>
            <a:r>
              <a:rPr lang="en-US" sz="850" dirty="0" err="1" smtClean="0"/>
              <a:t>Osheikino</a:t>
            </a:r>
            <a:endParaRPr lang="ru-RU" sz="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E:\Р\Инвестпаспорт\Информация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235" y="397944"/>
            <a:ext cx="104584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516679" y="875446"/>
            <a:ext cx="1027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 smtClean="0"/>
              <a:t>Lotoshinskiy</a:t>
            </a:r>
            <a:endParaRPr lang="ru-RU" sz="1200" dirty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100879" y="1082798"/>
            <a:ext cx="31951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 smtClean="0"/>
              <a:t>Lotoshinsky</a:t>
            </a:r>
            <a:r>
              <a:rPr lang="en-US" sz="1200" dirty="0" smtClean="0"/>
              <a:t> district, Moscow region, 143800</a:t>
            </a:r>
            <a:endParaRPr lang="ru-RU" dirty="0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134094" y="1395169"/>
            <a:ext cx="2527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 smtClean="0"/>
              <a:t>Lotoshino</a:t>
            </a:r>
            <a:r>
              <a:rPr lang="en-US" sz="1200" dirty="0" smtClean="0"/>
              <a:t>, </a:t>
            </a:r>
            <a:r>
              <a:rPr lang="en-US" sz="1200" dirty="0" err="1" smtClean="0"/>
              <a:t>Tsentralnaya</a:t>
            </a:r>
            <a:r>
              <a:rPr lang="en-US" sz="1200" dirty="0" smtClean="0"/>
              <a:t> street, 18.</a:t>
            </a:r>
            <a:endParaRPr lang="ru-RU" sz="1200" dirty="0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851025" y="1928812"/>
            <a:ext cx="16962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err="1" smtClean="0"/>
              <a:t>Dolgasova</a:t>
            </a:r>
            <a:r>
              <a:rPr lang="en-US" sz="1100" dirty="0" smtClean="0"/>
              <a:t> Ekaterina </a:t>
            </a:r>
            <a:r>
              <a:rPr lang="en-US" sz="1100" dirty="0" err="1" smtClean="0"/>
              <a:t>Leonidovna</a:t>
            </a:r>
            <a:endParaRPr lang="ru-RU" sz="1100" dirty="0"/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571756" y="1928813"/>
            <a:ext cx="2251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 smtClean="0"/>
              <a:t>The Head Of The municipal district</a:t>
            </a:r>
            <a:endParaRPr lang="ru-RU" sz="1100" dirty="0"/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7238755" y="1942490"/>
            <a:ext cx="13580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/>
              <a:t>8(496-28)7-15-15, </a:t>
            </a:r>
            <a:br>
              <a:rPr lang="ru-RU" sz="1100" dirty="0"/>
            </a:br>
            <a:r>
              <a:rPr lang="ru-RU" sz="1100" dirty="0" smtClean="0"/>
              <a:t>8(496-28)7-09-82 </a:t>
            </a:r>
            <a:endParaRPr lang="ru-RU" sz="1100" dirty="0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8986" y="638278"/>
            <a:ext cx="1172309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51022" y="2568672"/>
            <a:ext cx="214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Shagiev</a:t>
            </a:r>
            <a:r>
              <a:rPr lang="en-US" sz="1100" dirty="0" smtClean="0"/>
              <a:t> Alexander </a:t>
            </a:r>
            <a:r>
              <a:rPr lang="en-US" sz="1100" dirty="0" err="1" smtClean="0"/>
              <a:t>Eduardovich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1755" y="2532518"/>
            <a:ext cx="2591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The deputy Head of administration of </a:t>
            </a:r>
            <a:r>
              <a:rPr lang="en-US" sz="1100" dirty="0" err="1" smtClean="0"/>
              <a:t>Lotoshinsky</a:t>
            </a:r>
            <a:r>
              <a:rPr lang="en-US" sz="1100" dirty="0" smtClean="0"/>
              <a:t> municipal district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65817" y="2638437"/>
            <a:ext cx="1690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8(496-28)7-00-24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851023" y="4183654"/>
            <a:ext cx="2720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Molyarova</a:t>
            </a:r>
            <a:r>
              <a:rPr lang="en-US" sz="1100" dirty="0" smtClean="0"/>
              <a:t> </a:t>
            </a:r>
            <a:r>
              <a:rPr lang="en-US" sz="1100" dirty="0" err="1" smtClean="0"/>
              <a:t>Lubov</a:t>
            </a:r>
            <a:r>
              <a:rPr lang="en-US" sz="1100" dirty="0" smtClean="0"/>
              <a:t> </a:t>
            </a:r>
          </a:p>
          <a:p>
            <a:r>
              <a:rPr lang="en-US" sz="1100" dirty="0" err="1" smtClean="0"/>
              <a:t>Mikhailovna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1755" y="4133881"/>
            <a:ext cx="21615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The Head of Department for Economics and long-term development of PMT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7238754" y="4212743"/>
            <a:ext cx="15887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8(496-28)7-19-65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851024" y="4959759"/>
            <a:ext cx="18696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Popov </a:t>
            </a:r>
            <a:r>
              <a:rPr lang="en-US" sz="1100" dirty="0" err="1" smtClean="0"/>
              <a:t>Vyacheslav</a:t>
            </a:r>
            <a:r>
              <a:rPr lang="en-US" sz="1100" dirty="0" smtClean="0"/>
              <a:t> </a:t>
            </a:r>
            <a:r>
              <a:rPr lang="en-US" sz="1100" dirty="0" err="1" smtClean="0"/>
              <a:t>Alexandrovich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71755" y="4876465"/>
            <a:ext cx="2450368" cy="600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The Head of the Department of architecture and urban planning, chief architect</a:t>
            </a:r>
            <a:endParaRPr lang="ru-RU" sz="11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38755" y="5014700"/>
            <a:ext cx="17176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8(496-28)7-03-24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28801" y="5561119"/>
            <a:ext cx="1957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Kozlovsky</a:t>
            </a:r>
            <a:r>
              <a:rPr lang="en-US" sz="1100" dirty="0" smtClean="0"/>
              <a:t> </a:t>
            </a:r>
            <a:r>
              <a:rPr lang="en-US" sz="1100" dirty="0" err="1" smtClean="0"/>
              <a:t>Vasily</a:t>
            </a:r>
            <a:r>
              <a:rPr lang="en-US" sz="1100" dirty="0" smtClean="0"/>
              <a:t> </a:t>
            </a:r>
            <a:r>
              <a:rPr lang="en-US" sz="1100" dirty="0" err="1" smtClean="0"/>
              <a:t>Yakovlevich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1755" y="5501570"/>
            <a:ext cx="2070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The Chairman of the property management Committee</a:t>
            </a:r>
            <a:endParaRPr lang="ru-RU" sz="11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38755" y="5497061"/>
            <a:ext cx="13580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8(496-28)7-03-56</a:t>
            </a:r>
            <a:endParaRPr lang="ru-RU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851023" y="3361500"/>
            <a:ext cx="1532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Nikolaev</a:t>
            </a:r>
            <a:r>
              <a:rPr lang="en-US" sz="1100" dirty="0" smtClean="0"/>
              <a:t> Vladimir </a:t>
            </a:r>
            <a:r>
              <a:rPr lang="en-US" sz="1100" dirty="0" err="1" smtClean="0"/>
              <a:t>Evgenievich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571756" y="3347519"/>
            <a:ext cx="2666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 deputy Head of administration of </a:t>
            </a:r>
            <a:r>
              <a:rPr lang="en-US" sz="1100" dirty="0" err="1" smtClean="0"/>
              <a:t>Lotoshinsky</a:t>
            </a:r>
            <a:r>
              <a:rPr lang="en-US" sz="1100" dirty="0" smtClean="0"/>
              <a:t> municipal district</a:t>
            </a:r>
            <a:endParaRPr lang="ru-RU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7265817" y="3361500"/>
            <a:ext cx="1561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8(496-28)7-00-10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1938" y="192088"/>
            <a:ext cx="9425354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Demographics and resources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5" descr="Газета Сельская Новь Лотоши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555" y="2126440"/>
            <a:ext cx="1333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2518756" y="1965402"/>
            <a:ext cx="8675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The address:</a:t>
            </a:r>
            <a:r>
              <a:rPr lang="en-US" sz="1200" dirty="0" smtClean="0"/>
              <a:t>143800, Moscow region, </a:t>
            </a:r>
            <a:r>
              <a:rPr lang="en-US" sz="1200" dirty="0" err="1" smtClean="0"/>
              <a:t>Lotoshino</a:t>
            </a:r>
            <a:r>
              <a:rPr lang="en-US" sz="1200" dirty="0" smtClean="0"/>
              <a:t>, </a:t>
            </a:r>
            <a:r>
              <a:rPr lang="en-US" sz="1200" dirty="0" err="1" smtClean="0"/>
              <a:t>Krasnoarmeyskaya</a:t>
            </a:r>
            <a:r>
              <a:rPr lang="en-US" sz="1200" dirty="0" smtClean="0"/>
              <a:t> street, 19</a:t>
            </a:r>
            <a:endParaRPr lang="ru-RU" dirty="0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2518757" y="2257464"/>
            <a:ext cx="5388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Telephone:</a:t>
            </a:r>
            <a:r>
              <a:rPr lang="ru-RU" sz="1200" dirty="0" smtClean="0"/>
              <a:t>8 </a:t>
            </a:r>
            <a:r>
              <a:rPr lang="ru-RU" sz="1200" dirty="0"/>
              <a:t>(49628) 7-31-98</a:t>
            </a:r>
            <a:r>
              <a:rPr lang="ru-RU" dirty="0"/>
              <a:t> 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518756" y="2562106"/>
            <a:ext cx="5835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E-mail</a:t>
            </a:r>
            <a:r>
              <a:rPr lang="ru-RU" sz="1200" b="1" dirty="0" smtClean="0"/>
              <a:t>:</a:t>
            </a:r>
            <a:r>
              <a:rPr lang="ru-RU" sz="1200" dirty="0" smtClean="0"/>
              <a:t> </a:t>
            </a:r>
            <a:r>
              <a:rPr lang="ru-RU" sz="1200" dirty="0" err="1" smtClean="0"/>
              <a:t>lotoshino-inform@mail.ru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2975956" y="3474593"/>
            <a:ext cx="5985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/>
              <a:t>The Administration website </a:t>
            </a:r>
            <a:r>
              <a:rPr lang="ru-RU" sz="1200" b="1" dirty="0" smtClean="0"/>
              <a:t>: </a:t>
            </a:r>
            <a:r>
              <a:rPr lang="ru-RU" sz="1200" dirty="0" err="1" smtClean="0"/>
              <a:t>Лотошинье.рф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b="1" dirty="0" smtClean="0"/>
              <a:t>Portal </a:t>
            </a:r>
            <a:r>
              <a:rPr lang="ru-RU" sz="1200" b="1" dirty="0" smtClean="0"/>
              <a:t>:</a:t>
            </a:r>
            <a:r>
              <a:rPr lang="ru-RU" sz="1200" dirty="0" smtClean="0"/>
              <a:t> </a:t>
            </a:r>
            <a:r>
              <a:rPr lang="ru-RU" sz="1200" dirty="0" err="1" smtClean="0"/>
              <a:t>Лотошинье.рф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b="1" dirty="0" smtClean="0"/>
              <a:t>E-mail</a:t>
            </a:r>
            <a:r>
              <a:rPr lang="ru-RU" sz="1200" b="1" dirty="0" smtClean="0"/>
              <a:t>: </a:t>
            </a:r>
            <a:r>
              <a:rPr lang="ru-RU" sz="1200" u="sng" dirty="0" err="1" smtClean="0">
                <a:hlinkClick r:id="rId3"/>
              </a:rPr>
              <a:t>loto@mosreg.ru</a:t>
            </a:r>
            <a:r>
              <a:rPr lang="ru-RU" sz="1200" dirty="0" smtClean="0"/>
              <a:t> </a:t>
            </a:r>
            <a:endParaRPr lang="ru-RU" sz="1200" dirty="0"/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5813425" y="5891213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25970" y="902676"/>
            <a:ext cx="591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Useful information for investors</a:t>
            </a:r>
          </a:p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Leading municipal media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77" y="1761378"/>
            <a:ext cx="121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Газета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462" y="3017117"/>
            <a:ext cx="110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Интернет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trishenko\Desktop\08853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553" y="3474593"/>
            <a:ext cx="2443040" cy="1721741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29553" y="4209743"/>
            <a:ext cx="244304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Наше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Лотошинье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Официальный сайт администрации Лотошинского муниципального района Московской области приветствует Вас!</a:t>
            </a:r>
          </a:p>
        </p:txBody>
      </p:sp>
      <p:pic>
        <p:nvPicPr>
          <p:cNvPr id="1031" name="Picture 7" descr="перейти на главную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889" y="3527639"/>
            <a:ext cx="872597" cy="35340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47" y="3915485"/>
            <a:ext cx="3525533" cy="264415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42" y="1669399"/>
            <a:ext cx="3202733" cy="2402049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8" y="192088"/>
            <a:ext cx="11642725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Demographics and resources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E:\Р\Инвестпаспорт\Контакты предприятий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0575" y="800100"/>
            <a:ext cx="10474325" cy="58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3532" y="2256692"/>
            <a:ext cx="22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1. </a:t>
            </a:r>
            <a:r>
              <a:rPr lang="en-US" sz="1200" dirty="0" smtClean="0"/>
              <a:t>OOO "</a:t>
            </a:r>
            <a:r>
              <a:rPr lang="en-US" sz="1200" dirty="0" err="1" smtClean="0"/>
              <a:t>Lotoshinskiy</a:t>
            </a:r>
            <a:r>
              <a:rPr lang="en-US" sz="1200" dirty="0" smtClean="0"/>
              <a:t> </a:t>
            </a:r>
            <a:r>
              <a:rPr lang="en-US" sz="1200" dirty="0" err="1" smtClean="0"/>
              <a:t>Avtodor</a:t>
            </a:r>
            <a:r>
              <a:rPr lang="en-US" sz="1200" dirty="0" smtClean="0"/>
              <a:t>»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2247900"/>
            <a:ext cx="762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Production of civil works </a:t>
            </a:r>
          </a:p>
          <a:p>
            <a:r>
              <a:rPr lang="en-US" sz="1200" dirty="0" smtClean="0"/>
              <a:t>on construction of bridges, </a:t>
            </a:r>
          </a:p>
          <a:p>
            <a:r>
              <a:rPr lang="en-US" sz="1200" dirty="0" smtClean="0"/>
              <a:t>underground highways,</a:t>
            </a:r>
          </a:p>
          <a:p>
            <a:r>
              <a:rPr lang="en-US" sz="1200" dirty="0" smtClean="0"/>
              <a:t>tunnels and underground roads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3368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8 (496-28)706-28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832600" y="2227385"/>
            <a:ext cx="167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Davydov</a:t>
            </a:r>
            <a:r>
              <a:rPr lang="en-US" sz="1200" dirty="0" smtClean="0"/>
              <a:t> Alexander </a:t>
            </a:r>
            <a:r>
              <a:rPr lang="en-US" sz="1200" dirty="0" err="1" smtClean="0"/>
              <a:t>Alekseevich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02" y="3606925"/>
            <a:ext cx="3575083" cy="17875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49" y="4753493"/>
            <a:ext cx="5970397" cy="1752832"/>
          </a:xfrm>
          <a:prstGeom prst="rect">
            <a:avLst/>
          </a:prstGeom>
          <a:effectLst>
            <a:softEdge rad="203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1" y="192088"/>
            <a:ext cx="109855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000" y="1041401"/>
            <a:ext cx="4330700" cy="524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Карта </a:t>
            </a:r>
            <a:r>
              <a:rPr lang="ru-RU" sz="2400" b="1" dirty="0" err="1"/>
              <a:t>Мун.Обр</a:t>
            </a:r>
            <a:r>
              <a:rPr lang="ru-RU" sz="2400" b="1" dirty="0"/>
              <a:t>.</a:t>
            </a:r>
            <a:endParaRPr lang="en-US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2550" y="1128713"/>
            <a:ext cx="3332163" cy="5111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Описание: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м.р.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расположен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753100" y="963613"/>
            <a:ext cx="113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165975" y="12668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/>
          </a:p>
        </p:txBody>
      </p:sp>
      <p:sp>
        <p:nvSpPr>
          <p:cNvPr id="14346" name="Text Box 14"/>
          <p:cNvSpPr txBox="1">
            <a:spLocks noChangeArrowheads="1"/>
          </p:cNvSpPr>
          <p:nvPr/>
        </p:nvSpPr>
        <p:spPr bwMode="auto">
          <a:xfrm>
            <a:off x="10099675" y="3084513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6867525" y="145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1" name="Text Box 20"/>
          <p:cNvSpPr txBox="1">
            <a:spLocks noChangeArrowheads="1"/>
          </p:cNvSpPr>
          <p:nvPr/>
        </p:nvSpPr>
        <p:spPr bwMode="auto">
          <a:xfrm>
            <a:off x="6867525" y="2487613"/>
            <a:ext cx="85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</a:t>
            </a:r>
            <a:endParaRPr lang="ru-RU" dirty="0"/>
          </a:p>
        </p:txBody>
      </p:sp>
      <p:sp>
        <p:nvSpPr>
          <p:cNvPr id="14353" name="Text Box 22"/>
          <p:cNvSpPr txBox="1">
            <a:spLocks noChangeArrowheads="1"/>
          </p:cNvSpPr>
          <p:nvPr/>
        </p:nvSpPr>
        <p:spPr bwMode="auto">
          <a:xfrm>
            <a:off x="9852025" y="2462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 rot="-2388334">
            <a:off x="9178925" y="36560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607535" y="952500"/>
            <a:ext cx="56231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en-US" sz="1400" dirty="0" smtClean="0"/>
              <a:t>Urban </a:t>
            </a:r>
            <a:r>
              <a:rPr lang="en-US" sz="1400" dirty="0"/>
              <a:t>district </a:t>
            </a:r>
            <a:r>
              <a:rPr lang="en-US" sz="1400" dirty="0" err="1"/>
              <a:t>Lotoshino</a:t>
            </a:r>
            <a:r>
              <a:rPr lang="en-US" sz="1400" dirty="0"/>
              <a:t> </a:t>
            </a:r>
            <a:r>
              <a:rPr lang="en-US" sz="1400" dirty="0" smtClean="0"/>
              <a:t>is located in the North-Western part of the Moscow region, bordering the </a:t>
            </a:r>
            <a:r>
              <a:rPr lang="en-US" sz="1400" dirty="0" err="1" smtClean="0"/>
              <a:t>Tver</a:t>
            </a:r>
            <a:r>
              <a:rPr lang="en-US" sz="1400" dirty="0" smtClean="0"/>
              <a:t> region, and  as with </a:t>
            </a:r>
            <a:r>
              <a:rPr lang="en-US" sz="1400" dirty="0" err="1" smtClean="0"/>
              <a:t>Volokolamsk</a:t>
            </a:r>
            <a:r>
              <a:rPr lang="en-US" sz="1400" dirty="0" smtClean="0"/>
              <a:t>, </a:t>
            </a:r>
            <a:r>
              <a:rPr lang="en-US" sz="1400" dirty="0" err="1" smtClean="0"/>
              <a:t>Shakhovskyaya</a:t>
            </a:r>
            <a:r>
              <a:rPr lang="en-US" sz="1400" dirty="0" smtClean="0"/>
              <a:t> and </a:t>
            </a:r>
            <a:r>
              <a:rPr lang="en-US" sz="1400" dirty="0" err="1" smtClean="0"/>
              <a:t>Klin</a:t>
            </a:r>
            <a:r>
              <a:rPr lang="en-US" sz="1400" dirty="0" smtClean="0"/>
              <a:t> districts of the Moscow region.    </a:t>
            </a:r>
          </a:p>
          <a:p>
            <a:pPr indent="361950"/>
            <a:r>
              <a:rPr lang="en-US" sz="1400" dirty="0" smtClean="0"/>
              <a:t>Within a radius of 20 km there are 16,126 thousand people of potential consumers of products.</a:t>
            </a:r>
            <a:endParaRPr lang="ru-RU" sz="1400" dirty="0"/>
          </a:p>
        </p:txBody>
      </p:sp>
      <p:sp>
        <p:nvSpPr>
          <p:cNvPr id="36" name="Овал 35"/>
          <p:cNvSpPr/>
          <p:nvPr/>
        </p:nvSpPr>
        <p:spPr>
          <a:xfrm>
            <a:off x="7213600" y="3149600"/>
            <a:ext cx="1879600" cy="9017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Urban district </a:t>
            </a:r>
            <a:r>
              <a:rPr lang="en-US" sz="1600" dirty="0" err="1">
                <a:solidFill>
                  <a:schemeClr val="tx1"/>
                </a:solidFill>
              </a:rPr>
              <a:t>Lotoshino</a:t>
            </a:r>
            <a:endParaRPr lang="en-US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38" name="Прямая со стрелкой 37"/>
          <p:cNvCxnSpPr>
            <a:stCxn id="36" idx="4"/>
          </p:cNvCxnSpPr>
          <p:nvPr/>
        </p:nvCxnSpPr>
        <p:spPr>
          <a:xfrm rot="5400000">
            <a:off x="6934200" y="3632200"/>
            <a:ext cx="8001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6" idx="4"/>
            <a:endCxn id="43" idx="0"/>
          </p:cNvCxnSpPr>
          <p:nvPr/>
        </p:nvCxnSpPr>
        <p:spPr>
          <a:xfrm rot="16200000" flipH="1">
            <a:off x="8636000" y="3568700"/>
            <a:ext cx="850900" cy="1816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5600700" y="4864100"/>
            <a:ext cx="1790700" cy="82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Moscow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42400" y="4902200"/>
            <a:ext cx="1854200" cy="8001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Tver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0003294">
            <a:off x="6653578" y="4163573"/>
            <a:ext cx="112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140 </a:t>
            </a:r>
            <a:r>
              <a:rPr lang="en-US" dirty="0" smtClean="0"/>
              <a:t>km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 rot="1568066">
            <a:off x="8813757" y="4229820"/>
            <a:ext cx="104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 </a:t>
            </a:r>
            <a:r>
              <a:rPr lang="en-US" dirty="0" smtClean="0"/>
              <a:t>km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" y="952500"/>
            <a:ext cx="5520538" cy="5421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500" y="863601"/>
            <a:ext cx="5549900" cy="2908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The area of the Moscow region is 97.98 thousand hectares.</a:t>
            </a: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•Administrative center — RP </a:t>
            </a:r>
            <a:r>
              <a:rPr lang="en-US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Lotoshino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Composition of the district - 3 settlements: 1 urban, 2 rural.</a:t>
            </a: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•A population of 16,126 thousand people (on 01.01.2019 g) Urban areas – 4,937 thousand people of the countryside – 11,189 thousand. </a:t>
            </a: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•Able – bodied population of 8,312 thousand people In the district economy employs – 4,890 thousand people Due to commuting a personnel reserve of qualified </a:t>
            </a:r>
            <a:r>
              <a:rPr lang="en-US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labour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forces of order – 2000 thousand people.</a:t>
            </a:r>
            <a:endParaRPr lang="ru-RU" sz="1600" u="sng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0" y="4000500"/>
            <a:ext cx="5549900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monthly salary (thousand </a:t>
            </a:r>
            <a:r>
              <a:rPr 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•industry -21854,70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•agriculture - 30526,50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•trade – 29515,80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•education – 34967,70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•health – 43769,80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•culture and sport – 37293,5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7200" y="2200275"/>
            <a:ext cx="4406900" cy="1666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Cadastral value of land plots for placement </a:t>
            </a:r>
          </a:p>
          <a:p>
            <a:r>
              <a:rPr lang="en-US" sz="1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houses IH: from 205 to 680 RUB. per sq. m.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summer cottage and horticultural associations: from 160 to 290 RUB per sq. m.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trade: from 790 to 1450 RUB per sq. m.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industry: from 190 to 240 rubles per sq. m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6400" y="862221"/>
            <a:ext cx="4457700" cy="1042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4900" y="192088"/>
            <a:ext cx="101346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Demographics and resources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7200" y="4214812"/>
            <a:ext cx="4419600" cy="2059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Cost: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Electricity: from 3.89 to 5.56 rubles per 1 KW / hour 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Gas supply: 6.56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roubles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per 1 cubic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metre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Water supply: 22.95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roubles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per 1 cubic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metre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without VAT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Wastewater disposal: 45.21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roubles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per 1 cubic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metre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without VAT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Heat supply: 225.10 RUB /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Gcal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without VAT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6769" y="192088"/>
            <a:ext cx="96480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connection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E:\Р\Инвестпаспорт\Транспортное сообщ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186" y="1312986"/>
            <a:ext cx="5879243" cy="35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622321"/>
              </p:ext>
            </p:extLst>
          </p:nvPr>
        </p:nvGraphicFramePr>
        <p:xfrm>
          <a:off x="1350963" y="844550"/>
          <a:ext cx="9323387" cy="596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Документ" r:id="rId4" imgW="9592910" imgH="6133424" progId="Word.Document.12">
                  <p:embed/>
                </p:oleObj>
              </mc:Choice>
              <mc:Fallback>
                <p:oleObj name="Документ" r:id="rId4" imgW="9592910" imgH="6133424" progId="Word.Document.12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963" y="844550"/>
                        <a:ext cx="9323387" cy="596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5753" y="192088"/>
            <a:ext cx="98004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and skills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7477" y="863600"/>
            <a:ext cx="4009048" cy="1839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Education system: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Colleges-0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Schools – 0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Colleges – 0 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Other Universities-0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Number of pupils: 0 people (201_)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8044" y="862903"/>
            <a:ext cx="5528202" cy="113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training: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engineers-0 people.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chemists-0 people.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economists-0 people.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business-0 people.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7477" y="2990850"/>
            <a:ext cx="5663222" cy="2654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The main labor specialization of residents of the district: </a:t>
            </a:r>
          </a:p>
          <a:p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The main areas of employment of residents are work in the public sector (primarily health and education, culture and sports), employment in budgetary organizations of environmental management (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gosohotkompleks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"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Zavidovo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",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Lotoshinsky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district forestry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Volokolamsk’s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forestry) and units of Federal and regional structures operating in the district (the structure of the interior Ministry, social security, communications hub), as well as agriculture and private business.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0241" name="Picture 1" descr="C:\Users\trishenko\Desktop\povyishenie-kvalifikats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8716" y="2349011"/>
            <a:ext cx="3954048" cy="3594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3323" y="192088"/>
            <a:ext cx="9378462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large enterprise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862902"/>
            <a:ext cx="9378462" cy="5611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723292" y="1003300"/>
            <a:ext cx="35403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b="1" dirty="0" smtClean="0"/>
              <a:t>MP "</a:t>
            </a:r>
            <a:r>
              <a:rPr lang="en-US" sz="1400" b="1" dirty="0" err="1" smtClean="0"/>
              <a:t>Lotoshinskoe</a:t>
            </a:r>
            <a:r>
              <a:rPr lang="en-US" sz="1400" b="1" dirty="0" smtClean="0"/>
              <a:t> housing»</a:t>
            </a:r>
          </a:p>
          <a:p>
            <a:pPr marL="342900" indent="-342900"/>
            <a:r>
              <a:rPr lang="en-US" sz="1400" u="sng" dirty="0" smtClean="0"/>
              <a:t>*Investments </a:t>
            </a:r>
            <a:r>
              <a:rPr lang="en-US" sz="1400" dirty="0" smtClean="0"/>
              <a:t>– 0,542 million.</a:t>
            </a:r>
          </a:p>
          <a:p>
            <a:pPr marL="342900" indent="-342900"/>
            <a:r>
              <a:rPr lang="en-US" sz="1400" u="sng" dirty="0" smtClean="0"/>
              <a:t>*Field of activity: </a:t>
            </a:r>
            <a:r>
              <a:rPr lang="en-US" sz="1400" dirty="0" smtClean="0"/>
              <a:t>provision of public services</a:t>
            </a:r>
          </a:p>
          <a:p>
            <a:pPr marL="342900" indent="-342900"/>
            <a:r>
              <a:rPr lang="en-US" sz="1400" u="sng" dirty="0" smtClean="0"/>
              <a:t>*Production capacity by heat-</a:t>
            </a:r>
            <a:r>
              <a:rPr lang="en-US" sz="1400" dirty="0" smtClean="0"/>
              <a:t>71.1 </a:t>
            </a:r>
            <a:r>
              <a:rPr lang="en-US" sz="1400" dirty="0" err="1" smtClean="0"/>
              <a:t>Gcal</a:t>
            </a:r>
            <a:r>
              <a:rPr lang="en-US" sz="1400" dirty="0" smtClean="0"/>
              <a:t> / h </a:t>
            </a:r>
          </a:p>
          <a:p>
            <a:pPr marL="342900" indent="-342900"/>
            <a:r>
              <a:rPr lang="en-US" sz="1400" dirty="0" smtClean="0"/>
              <a:t>* </a:t>
            </a:r>
            <a:r>
              <a:rPr lang="en-US" sz="1400" u="sng" dirty="0" smtClean="0"/>
              <a:t>Jobs</a:t>
            </a:r>
            <a:r>
              <a:rPr lang="en-US" sz="1400" dirty="0" smtClean="0"/>
              <a:t>-365 people.</a:t>
            </a:r>
            <a:endParaRPr lang="ru-RU" sz="1400" dirty="0"/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758462" y="2717801"/>
            <a:ext cx="30597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2. OJSC "</a:t>
            </a:r>
            <a:r>
              <a:rPr lang="en-US" sz="1400" b="1" dirty="0" err="1" smtClean="0"/>
              <a:t>Sovkhoz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imeni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Kirova</a:t>
            </a:r>
            <a:r>
              <a:rPr lang="en-US" sz="1400" b="1" dirty="0" smtClean="0"/>
              <a:t>»</a:t>
            </a:r>
          </a:p>
          <a:p>
            <a:pPr>
              <a:buFont typeface="Arial" charset="0"/>
              <a:buChar char="•"/>
            </a:pPr>
            <a:r>
              <a:rPr lang="en-US" sz="1400" u="sng" dirty="0" smtClean="0"/>
              <a:t>Investment volume </a:t>
            </a:r>
            <a:r>
              <a:rPr lang="en-US" sz="1400" dirty="0" smtClean="0"/>
              <a:t>- 48 million </a:t>
            </a:r>
            <a:r>
              <a:rPr lang="en-US" sz="1400" dirty="0" err="1" smtClean="0"/>
              <a:t>roubles</a:t>
            </a:r>
            <a:r>
              <a:rPr lang="en-US" sz="1400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n-US" sz="1400" u="sng" dirty="0" smtClean="0"/>
              <a:t>Field of activity</a:t>
            </a:r>
            <a:r>
              <a:rPr lang="en-US" sz="1400" dirty="0" smtClean="0"/>
              <a:t>: agriculture</a:t>
            </a:r>
          </a:p>
          <a:p>
            <a:pPr>
              <a:buFont typeface="Arial" charset="0"/>
              <a:buChar char="•"/>
            </a:pPr>
            <a:r>
              <a:rPr lang="en-US" sz="1400" u="sng" dirty="0" smtClean="0"/>
              <a:t>Production capacity</a:t>
            </a:r>
            <a:r>
              <a:rPr lang="en-US" sz="1400" dirty="0" smtClean="0"/>
              <a:t>: Cow milk – 6050,4 t/year Meat beef – 153,9 t/year</a:t>
            </a:r>
          </a:p>
          <a:p>
            <a:pPr>
              <a:buFont typeface="Arial" charset="0"/>
              <a:buChar char="•"/>
            </a:pPr>
            <a:r>
              <a:rPr lang="en-US" sz="1400" dirty="0" smtClean="0"/>
              <a:t> </a:t>
            </a:r>
            <a:r>
              <a:rPr lang="en-US" sz="1400" u="sng" dirty="0" smtClean="0"/>
              <a:t>Jobs</a:t>
            </a:r>
            <a:r>
              <a:rPr lang="en-US" sz="1400" dirty="0" smtClean="0"/>
              <a:t>-116 people.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46739" y="4622801"/>
            <a:ext cx="32707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3. LLC " Precepts of </a:t>
            </a:r>
            <a:r>
              <a:rPr lang="en-US" sz="1400" b="1" dirty="0" err="1" smtClean="0"/>
              <a:t>Ilyich</a:t>
            </a:r>
            <a:r>
              <a:rPr lang="en-US" sz="1400" b="1" dirty="0" smtClean="0"/>
              <a:t>»* </a:t>
            </a:r>
            <a:r>
              <a:rPr lang="en-US" sz="1400" u="sng" dirty="0" smtClean="0"/>
              <a:t>*Investment volume-6.7 </a:t>
            </a:r>
            <a:r>
              <a:rPr lang="en-US" sz="1400" dirty="0" smtClean="0"/>
              <a:t>million </a:t>
            </a:r>
            <a:r>
              <a:rPr lang="en-US" sz="1400" dirty="0" err="1" smtClean="0"/>
              <a:t>roubles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Field of </a:t>
            </a:r>
            <a:r>
              <a:rPr lang="en-US" sz="1400" u="sng" dirty="0" err="1" smtClean="0"/>
              <a:t>activity:</a:t>
            </a:r>
            <a:r>
              <a:rPr lang="en-US" sz="1400" dirty="0" err="1" smtClean="0"/>
              <a:t>Agriculture</a:t>
            </a:r>
            <a:endParaRPr lang="en-US" sz="1400" dirty="0" smtClean="0"/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Production capacity: </a:t>
            </a:r>
            <a:r>
              <a:rPr lang="en-US" sz="1400" dirty="0" smtClean="0"/>
              <a:t>Milk – 2885,1 t/year Meat beef – 141,9 t/year * 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Jobs</a:t>
            </a:r>
            <a:r>
              <a:rPr lang="en-US" sz="1400" dirty="0" smtClean="0"/>
              <a:t>-85 people.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81445" y="1055077"/>
            <a:ext cx="35989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4. OOO "</a:t>
            </a:r>
            <a:r>
              <a:rPr lang="en-US" sz="1400" b="1" dirty="0" err="1" smtClean="0"/>
              <a:t>RuMolokos</a:t>
            </a:r>
            <a:r>
              <a:rPr lang="en-US" sz="1400" b="1" dirty="0" smtClean="0"/>
              <a:t>" Department “</a:t>
            </a:r>
            <a:r>
              <a:rPr lang="en-US" sz="1400" b="1" dirty="0" err="1" smtClean="0"/>
              <a:t>Yarovoe</a:t>
            </a:r>
            <a:r>
              <a:rPr lang="en-US" sz="1400" b="1" dirty="0" smtClean="0"/>
              <a:t>»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Investment volume </a:t>
            </a:r>
            <a:r>
              <a:rPr lang="en-US" sz="1400" dirty="0" smtClean="0"/>
              <a:t>- 45 million </a:t>
            </a:r>
            <a:r>
              <a:rPr lang="en-US" sz="1400" dirty="0" err="1" smtClean="0"/>
              <a:t>roubles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Field of activity</a:t>
            </a:r>
            <a:r>
              <a:rPr lang="en-US" sz="1400" dirty="0" smtClean="0"/>
              <a:t>: Agriculture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Production capacity</a:t>
            </a:r>
            <a:r>
              <a:rPr lang="en-US" sz="1400" dirty="0" smtClean="0"/>
              <a:t>: Milk – 5642,8 t/year Meat beef – 240,3 t/year </a:t>
            </a:r>
          </a:p>
          <a:p>
            <a:r>
              <a:rPr lang="en-US" sz="1400" dirty="0" smtClean="0"/>
              <a:t>* </a:t>
            </a:r>
            <a:r>
              <a:rPr lang="en-US" sz="1400" u="sng" dirty="0" smtClean="0"/>
              <a:t>Jobs</a:t>
            </a:r>
            <a:r>
              <a:rPr lang="en-US" sz="1400" dirty="0" smtClean="0"/>
              <a:t>-151 people.</a:t>
            </a:r>
            <a:endParaRPr lang="ru-RU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46277" y="3708400"/>
            <a:ext cx="35051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5. OOO "</a:t>
            </a:r>
            <a:r>
              <a:rPr lang="en-US" sz="1400" b="1" dirty="0" err="1" smtClean="0"/>
              <a:t>RusMoloko</a:t>
            </a:r>
            <a:r>
              <a:rPr lang="en-US" sz="1400" b="1" dirty="0" smtClean="0"/>
              <a:t>" Department “</a:t>
            </a:r>
            <a:r>
              <a:rPr lang="en-US" sz="1400" b="1" dirty="0" err="1" smtClean="0"/>
              <a:t>Veshnie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Vody</a:t>
            </a:r>
            <a:r>
              <a:rPr lang="en-US" sz="1400" b="1" dirty="0" smtClean="0"/>
              <a:t>»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Investment volume </a:t>
            </a:r>
            <a:r>
              <a:rPr lang="en-US" sz="1400" dirty="0" smtClean="0"/>
              <a:t>- 28.7 million </a:t>
            </a:r>
            <a:r>
              <a:rPr lang="en-US" sz="1400" dirty="0" err="1" smtClean="0"/>
              <a:t>roubles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Field of activity</a:t>
            </a:r>
            <a:r>
              <a:rPr lang="en-US" sz="1400" dirty="0" smtClean="0"/>
              <a:t>: Agriculture</a:t>
            </a:r>
          </a:p>
          <a:p>
            <a:r>
              <a:rPr lang="en-US" sz="1400" dirty="0" smtClean="0"/>
              <a:t>*</a:t>
            </a:r>
            <a:r>
              <a:rPr lang="en-US" sz="1400" u="sng" dirty="0" smtClean="0"/>
              <a:t>Production capacity</a:t>
            </a:r>
            <a:r>
              <a:rPr lang="en-US" sz="1400" dirty="0" smtClean="0"/>
              <a:t>: Milk – 7440,2 t/year Meat beef – 274,4 t/year </a:t>
            </a:r>
          </a:p>
          <a:p>
            <a:r>
              <a:rPr lang="en-US" sz="1400" dirty="0" smtClean="0"/>
              <a:t>* </a:t>
            </a:r>
            <a:r>
              <a:rPr lang="en-US" sz="1400" u="sng" dirty="0" smtClean="0"/>
              <a:t>Jobs</a:t>
            </a:r>
            <a:r>
              <a:rPr lang="en-US" sz="1400" dirty="0" smtClean="0"/>
              <a:t>-135 people.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6"/>
            </a:pPr>
            <a:r>
              <a:rPr lang="en-US" sz="1400" b="1" dirty="0" smtClean="0">
                <a:solidFill>
                  <a:prstClr val="black"/>
                </a:solidFill>
                <a:latin typeface="Arial" charset="0"/>
              </a:rPr>
              <a:t>OOO "Platform»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*The volume of investments – 250.0 million 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roubles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*Field of activity: production of special soft packaging containers for bulk products (big bags)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*Production capacity – 298721 PCs.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* Jobs-120 people.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large enterprise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62" y="1401506"/>
            <a:ext cx="3044662" cy="203079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12" y="2591096"/>
            <a:ext cx="3018994" cy="2263537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0" y="4710392"/>
            <a:ext cx="3668337" cy="183416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07" y="3568377"/>
            <a:ext cx="2997142" cy="190209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14783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83" y="3848793"/>
            <a:ext cx="3552759" cy="2131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99000"/>
              </a:srgbClr>
            </a:outerShdw>
            <a:softEdge rad="101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3692" y="192087"/>
            <a:ext cx="10046677" cy="143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000" dirty="0" smtClean="0"/>
              <a:t>The list of potential and early stage investment projects (having a significant impact on the economy of the district, not related to the construction of housing and related facilities, as well as the construction of Federal and regional engineering infrastructure)</a:t>
            </a:r>
            <a:endParaRPr lang="ru-RU" altLang="ru-RU" sz="20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750277" y="1696564"/>
            <a:ext cx="10456985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Logistics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Trade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"Reconstruction of the administrative building into a shop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With built-in office space"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at: 143800, Moscow. Region,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urban district </a:t>
            </a:r>
            <a:r>
              <a:rPr lang="en-US" altLang="ru-RU" sz="1200" dirty="0" err="1">
                <a:latin typeface="Times New Roman" pitchFamily="18" charset="0"/>
                <a:cs typeface="Times New Roman" pitchFamily="18" charset="0"/>
              </a:rPr>
              <a:t>Lotoshino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1200" dirty="0" err="1" smtClean="0">
                <a:latin typeface="Times New Roman" pitchFamily="18" charset="0"/>
                <a:cs typeface="Times New Roman" pitchFamily="18" charset="0"/>
              </a:rPr>
              <a:t>Lotoshino</a:t>
            </a: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err="1" smtClean="0">
                <a:latin typeface="Times New Roman" pitchFamily="18" charset="0"/>
                <a:cs typeface="Times New Roman" pitchFamily="18" charset="0"/>
              </a:rPr>
              <a:t>Shkolnaya</a:t>
            </a: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 Street, d. 18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OOO "</a:t>
            </a:r>
            <a:r>
              <a:rPr lang="en-US" altLang="ru-RU" sz="1200" dirty="0" err="1" smtClean="0">
                <a:latin typeface="Times New Roman" pitchFamily="18" charset="0"/>
                <a:cs typeface="Times New Roman" pitchFamily="18" charset="0"/>
              </a:rPr>
              <a:t>Stroyekspluatatsiya</a:t>
            </a: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Industry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Industrial parks and </a:t>
            </a:r>
            <a:r>
              <a:rPr lang="en-US" altLang="ru-RU" sz="1200" dirty="0" err="1" smtClean="0">
                <a:latin typeface="Times New Roman" pitchFamily="18" charset="0"/>
                <a:cs typeface="Times New Roman" pitchFamily="18" charset="0"/>
              </a:rPr>
              <a:t>technoparks</a:t>
            </a:r>
            <a:endParaRPr lang="en-US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FE "</a:t>
            </a:r>
            <a:r>
              <a:rPr lang="en-US" altLang="ru-RU" sz="1200" dirty="0" err="1" smtClean="0">
                <a:latin typeface="Times New Roman" pitchFamily="18" charset="0"/>
                <a:cs typeface="Times New Roman" pitchFamily="18" charset="0"/>
              </a:rPr>
              <a:t>Ushakov</a:t>
            </a: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" 9 ha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Housing and communal services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Social sphere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Improvement of the Park of culture and rest at the address: 143800,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Moscow region,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urban district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Lotoshino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Lotoshino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Zavodskaya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street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Improvement of recreation area "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Krasniy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Ruchey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Transport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Agriculture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6"/>
          <p:cNvSpPr txBox="1">
            <a:spLocks noChangeArrowheads="1"/>
          </p:cNvSpPr>
          <p:nvPr/>
        </p:nvSpPr>
        <p:spPr bwMode="auto">
          <a:xfrm>
            <a:off x="7713663" y="838200"/>
            <a:ext cx="40274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25500"/>
          </a:effectLst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898525" y="4965700"/>
            <a:ext cx="461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/>
          </a:p>
          <a:p>
            <a:endParaRPr lang="ru-RU" sz="1200" dirty="0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 rot="10800000" flipV="1">
            <a:off x="6384924" y="3962232"/>
            <a:ext cx="44434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4616" y="3494787"/>
            <a:ext cx="2699047" cy="14631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44" y="4338068"/>
            <a:ext cx="2352589" cy="2418138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81000"/>
              </a:srgbClr>
            </a:outerShdw>
            <a:reflection endPos="0" dir="5400000" sy="-100000" algn="bl" rotWithShape="0"/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8" y="192088"/>
            <a:ext cx="11642725" cy="1246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dirty="0" smtClean="0"/>
              <a:t>Priority sectors of development of the district to attract investment (the main specialization of business in the district)</a:t>
            </a:r>
            <a:endParaRPr lang="ru-RU" altLang="ru-RU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1788" y="1620838"/>
            <a:ext cx="11536362" cy="4962525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6"/>
          <p:cNvSpPr txBox="1">
            <a:spLocks noChangeArrowheads="1"/>
          </p:cNvSpPr>
          <p:nvPr/>
        </p:nvSpPr>
        <p:spPr bwMode="auto">
          <a:xfrm>
            <a:off x="7713663" y="838200"/>
            <a:ext cx="40274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986448" y="1615221"/>
            <a:ext cx="2513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/>
              <a:t>Agriculture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Processing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Ecotourism</a:t>
            </a: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</p:txBody>
      </p:sp>
      <p:pic>
        <p:nvPicPr>
          <p:cNvPr id="1028" name="Picture 4" descr="C:\Users\trishenko\Desktop\_uborka_zernovykh_foto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091" y="1574800"/>
            <a:ext cx="3032602" cy="2021735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29" name="Picture 5" descr="C:\Users\trishenko\Desktop\bc5ae62042034098fc811302012617890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9526" y="2679089"/>
            <a:ext cx="3781470" cy="2522240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30" name="Picture 6" descr="C:\Users\trishenko\Desktop\img_8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0772" y="4443018"/>
            <a:ext cx="3011298" cy="2008512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1" name="Picture 7" descr="C:\Users\trishenko\Desktop\201303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0939" y="3991461"/>
            <a:ext cx="2749061" cy="1941377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3" name="Picture 9" descr="C:\Users\trishenko\Desktop\rsz_bluebale-shutterstock_216712942-menzlgu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6884" y="5087348"/>
            <a:ext cx="2410484" cy="16037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" name="Picture 10" descr="C:\Users\trishenko\Desktop\1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7522" y="1559170"/>
            <a:ext cx="2824062" cy="1954040"/>
          </a:xfrm>
          <a:prstGeom prst="rect">
            <a:avLst/>
          </a:prstGeom>
          <a:noFill/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2704</TotalTime>
  <Words>1406</Words>
  <Application>Microsoft Office PowerPoint</Application>
  <PresentationFormat>Широкоэкранный</PresentationFormat>
  <Paragraphs>246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Трек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large enterprise</vt:lpstr>
      <vt:lpstr>Презентация PowerPoint</vt:lpstr>
      <vt:lpstr>Презентация PowerPoint</vt:lpstr>
      <vt:lpstr>Презентация PowerPoint</vt:lpstr>
      <vt:lpstr>Promising for investment land, property complexes and free space at existing enterprises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Трищенко О.А.</cp:lastModifiedBy>
  <cp:revision>220</cp:revision>
  <cp:lastPrinted>2019-09-11T08:24:54Z</cp:lastPrinted>
  <dcterms:created xsi:type="dcterms:W3CDTF">2015-10-29T13:36:46Z</dcterms:created>
  <dcterms:modified xsi:type="dcterms:W3CDTF">2019-10-01T05:47:34Z</dcterms:modified>
</cp:coreProperties>
</file>